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39.xml" ContentType="application/vnd.openxmlformats-officedocument.presentationml.tags+xml"/>
  <Override PartName="/ppt/notesSlides/notesSlide7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8.xml" ContentType="application/vnd.openxmlformats-officedocument.presentationml.notesSlide+xml"/>
  <Override PartName="/ppt/tags/tag59.xml" ContentType="application/vnd.openxmlformats-officedocument.presentationml.tags+xml"/>
  <Override PartName="/ppt/notesSlides/notesSlide109.xml" ContentType="application/vnd.openxmlformats-officedocument.presentationml.notesSlide+xml"/>
  <Override PartName="/ppt/tags/tag60.xml" ContentType="application/vnd.openxmlformats-officedocument.presentationml.tags+xml"/>
  <Override PartName="/ppt/notesSlides/notesSlide11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1.xml" ContentType="application/vnd.openxmlformats-officedocument.presentationml.notesSlide+xml"/>
  <Override PartName="/ppt/tags/tag69.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4"/>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1008" r:id="rId89"/>
    <p:sldId id="843" r:id="rId90"/>
    <p:sldId id="817" r:id="rId91"/>
    <p:sldId id="822" r:id="rId92"/>
    <p:sldId id="820" r:id="rId93"/>
    <p:sldId id="818" r:id="rId94"/>
    <p:sldId id="821" r:id="rId95"/>
    <p:sldId id="735" r:id="rId96"/>
    <p:sldId id="830" r:id="rId97"/>
    <p:sldId id="1006" r:id="rId98"/>
    <p:sldId id="763" r:id="rId99"/>
    <p:sldId id="1007" r:id="rId100"/>
    <p:sldId id="959" r:id="rId101"/>
    <p:sldId id="738" r:id="rId102"/>
    <p:sldId id="739" r:id="rId103"/>
    <p:sldId id="740" r:id="rId104"/>
    <p:sldId id="741" r:id="rId105"/>
    <p:sldId id="842" r:id="rId106"/>
    <p:sldId id="685" r:id="rId107"/>
    <p:sldId id="823" r:id="rId108"/>
    <p:sldId id="824" r:id="rId109"/>
    <p:sldId id="667" r:id="rId110"/>
    <p:sldId id="664" r:id="rId111"/>
    <p:sldId id="665" r:id="rId112"/>
    <p:sldId id="668" r:id="rId113"/>
    <p:sldId id="825" r:id="rId114"/>
    <p:sldId id="826" r:id="rId115"/>
    <p:sldId id="827" r:id="rId116"/>
    <p:sldId id="619" r:id="rId117"/>
    <p:sldId id="929" r:id="rId118"/>
    <p:sldId id="867" r:id="rId119"/>
    <p:sldId id="868" r:id="rId120"/>
    <p:sldId id="869" r:id="rId121"/>
    <p:sldId id="870" r:id="rId122"/>
    <p:sldId id="876" r:id="rId123"/>
    <p:sldId id="877" r:id="rId124"/>
    <p:sldId id="878" r:id="rId125"/>
    <p:sldId id="879" r:id="rId126"/>
    <p:sldId id="880" r:id="rId127"/>
    <p:sldId id="886" r:id="rId128"/>
    <p:sldId id="891" r:id="rId129"/>
    <p:sldId id="892" r:id="rId130"/>
    <p:sldId id="896" r:id="rId131"/>
    <p:sldId id="898" r:id="rId132"/>
    <p:sldId id="901" r:id="rId133"/>
    <p:sldId id="928" r:id="rId134"/>
    <p:sldId id="905" r:id="rId135"/>
    <p:sldId id="906" r:id="rId136"/>
    <p:sldId id="907" r:id="rId137"/>
    <p:sldId id="909" r:id="rId138"/>
    <p:sldId id="910" r:id="rId139"/>
    <p:sldId id="911" r:id="rId140"/>
    <p:sldId id="912" r:id="rId141"/>
    <p:sldId id="913" r:id="rId142"/>
    <p:sldId id="914" r:id="rId143"/>
    <p:sldId id="915" r:id="rId144"/>
    <p:sldId id="916" r:id="rId145"/>
    <p:sldId id="917" r:id="rId146"/>
    <p:sldId id="918" r:id="rId147"/>
    <p:sldId id="919" r:id="rId148"/>
    <p:sldId id="920" r:id="rId149"/>
    <p:sldId id="921" r:id="rId150"/>
    <p:sldId id="922" r:id="rId151"/>
    <p:sldId id="923" r:id="rId152"/>
    <p:sldId id="924" r:id="rId153"/>
    <p:sldId id="925" r:id="rId154"/>
    <p:sldId id="926" r:id="rId155"/>
    <p:sldId id="927" r:id="rId156"/>
    <p:sldId id="931" r:id="rId157"/>
    <p:sldId id="936" r:id="rId158"/>
    <p:sldId id="937" r:id="rId159"/>
    <p:sldId id="938" r:id="rId160"/>
    <p:sldId id="939" r:id="rId161"/>
    <p:sldId id="940" r:id="rId162"/>
    <p:sldId id="941" r:id="rId163"/>
    <p:sldId id="942" r:id="rId164"/>
    <p:sldId id="947" r:id="rId165"/>
    <p:sldId id="952" r:id="rId166"/>
    <p:sldId id="953" r:id="rId167"/>
    <p:sldId id="954" r:id="rId168"/>
    <p:sldId id="955" r:id="rId169"/>
    <p:sldId id="956" r:id="rId170"/>
    <p:sldId id="957" r:id="rId171"/>
    <p:sldId id="958" r:id="rId172"/>
    <p:sldId id="961" r:id="rId173"/>
    <p:sldId id="965" r:id="rId174"/>
    <p:sldId id="969" r:id="rId175"/>
    <p:sldId id="970" r:id="rId176"/>
    <p:sldId id="971" r:id="rId177"/>
    <p:sldId id="972" r:id="rId178"/>
    <p:sldId id="973" r:id="rId179"/>
    <p:sldId id="974" r:id="rId180"/>
    <p:sldId id="976" r:id="rId181"/>
    <p:sldId id="980" r:id="rId182"/>
    <p:sldId id="981" r:id="rId183"/>
    <p:sldId id="988" r:id="rId184"/>
    <p:sldId id="989" r:id="rId185"/>
    <p:sldId id="990" r:id="rId186"/>
    <p:sldId id="991" r:id="rId187"/>
    <p:sldId id="992" r:id="rId188"/>
    <p:sldId id="993" r:id="rId189"/>
    <p:sldId id="994" r:id="rId190"/>
    <p:sldId id="995" r:id="rId191"/>
    <p:sldId id="996" r:id="rId192"/>
    <p:sldId id="997" r:id="rId193"/>
    <p:sldId id="998" r:id="rId194"/>
    <p:sldId id="999" r:id="rId195"/>
    <p:sldId id="1000" r:id="rId196"/>
    <p:sldId id="1001" r:id="rId197"/>
    <p:sldId id="337" r:id="rId198"/>
    <p:sldId id="496" r:id="rId199"/>
    <p:sldId id="492" r:id="rId200"/>
    <p:sldId id="495" r:id="rId201"/>
    <p:sldId id="573" r:id="rId202"/>
    <p:sldId id="574" r:id="rId2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 id="1008"/>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71821" autoAdjust="0"/>
  </p:normalViewPr>
  <p:slideViewPr>
    <p:cSldViewPr snapToGrid="0">
      <p:cViewPr varScale="1">
        <p:scale>
          <a:sx n="56" d="100"/>
          <a:sy n="56" d="100"/>
        </p:scale>
        <p:origin x="876" y="56"/>
      </p:cViewPr>
      <p:guideLst/>
    </p:cSldViewPr>
  </p:slideViewPr>
  <p:outlineViewPr>
    <p:cViewPr>
      <p:scale>
        <a:sx n="33" d="100"/>
        <a:sy n="33" d="100"/>
      </p:scale>
      <p:origin x="0" y="-62568"/>
    </p:cViewPr>
  </p:outlineViewPr>
  <p:notesTextViewPr>
    <p:cViewPr>
      <p:scale>
        <a:sx n="100" d="100"/>
        <a:sy n="100" d="100"/>
      </p:scale>
      <p:origin x="0" y="-364"/>
    </p:cViewPr>
  </p:notesTextViewPr>
  <p:sorterViewPr>
    <p:cViewPr>
      <p:scale>
        <a:sx n="50" d="100"/>
        <a:sy n="50" d="100"/>
      </p:scale>
      <p:origin x="0" y="-7328"/>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commentAuthors" Target="commentAuthor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presProps" Target="pres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viewProps" Target="view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tableStyles" Target="tableStyles.xml"/><Relationship Id="rId190" Type="http://schemas.openxmlformats.org/officeDocument/2006/relationships/slide" Target="slides/slide180.xml"/><Relationship Id="rId204" Type="http://schemas.openxmlformats.org/officeDocument/2006/relationships/notesMaster" Target="notesMasters/notes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4A7FD812-4B1C-477B-8365-64A708C244D4}" type="presOf" srcId="{FAB1662F-7421-4F7B-A5C0-57390BFE5777}" destId="{2AFE754E-A9BE-43F0-99CC-FD0E25860E0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8361FE1E-DF58-4941-ACBB-520DBC2DEE61}" type="presOf" srcId="{74B70E5F-85FA-42B8-A7FE-FD42B697C579}" destId="{AD9EF522-A474-43A3-8895-E1B5C946DABC}" srcOrd="0" destOrd="0" presId="urn:microsoft.com/office/officeart/2005/8/layout/default"/>
    <dgm:cxn modelId="{AFFBCD66-ED28-45A9-ACE2-6287042071F5}" type="presOf" srcId="{F2103179-96ED-4A7F-B05C-6921D6031C09}" destId="{B2BFB56C-67A7-452B-802F-5F7E827C13F9}"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B1F9AE19-CD92-48E9-B550-CE5230D9FF5A}" type="presOf" srcId="{749654BA-097A-4093-B81D-F0D7C8F45CDF}" destId="{D38C2A64-A10E-4419-8CC2-7C9DBC741F60}"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F76F481-F614-4438-927A-387806E5328F}" type="presOf" srcId="{F5192B22-188D-4905-865D-FB0F06FA51E5}" destId="{F626D2C1-E362-4EE4-A84D-3ECF9A9E587C}" srcOrd="0" destOrd="0" presId="urn:microsoft.com/office/officeart/2005/8/layout/default"/>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4DBFB9E1-A8C4-471F-87A0-886A258964DC}" type="presOf" srcId="{B305BEE9-96E7-4D38-B9B2-E40B0F514BFD}" destId="{D103E3C0-707E-4981-B759-BBF58D011072}"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DB93BD1-474B-4E5D-A828-47643DC39C97}" type="presOf" srcId="{F5192B22-188D-4905-865D-FB0F06FA51E5}" destId="{F626D2C1-E362-4EE4-A84D-3ECF9A9E587C}" srcOrd="0" destOrd="0" presId="urn:microsoft.com/office/officeart/2005/8/layout/default"/>
    <dgm:cxn modelId="{27E8434F-1C78-4F5D-B098-6306C8F5CEBF}" type="presOf" srcId="{74B70E5F-85FA-42B8-A7FE-FD42B697C579}" destId="{AD9EF522-A474-43A3-8895-E1B5C946DABC}"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AFC29FCC-2C7D-4D7C-AD01-38D13F0511F5}"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8FF36685-6046-4F9D-8E79-356C3CF5BB23}" type="presOf" srcId="{B305BEE9-96E7-4D38-B9B2-E40B0F514BFD}" destId="{D103E3C0-707E-4981-B759-BBF58D011072}"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D01EB9B4-C898-47BD-81F4-F25FBBEDA5BF}"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qlazuremw.codeplex.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164</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171</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175</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179</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1/20/2015 10:23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190</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smtClean="0"/>
              <a:t>Use the new Azure Portal (Ibiza) to create a new database server.</a:t>
            </a:r>
          </a:p>
          <a:p>
            <a:endParaRPr lang="en-US" sz="700" dirty="0" smtClean="0"/>
          </a:p>
          <a:p>
            <a:pPr marL="171450" indent="-171450">
              <a:buFont typeface="Arial" panose="020B0604020202020204" pitchFamily="34" charset="0"/>
              <a:buChar char="•"/>
            </a:pPr>
            <a:r>
              <a:rPr lang="en-US" sz="700" baseline="0" dirty="0" smtClean="0"/>
              <a:t>Log into http://portal.azure.com</a:t>
            </a:r>
          </a:p>
          <a:p>
            <a:pPr marL="171450" indent="-171450">
              <a:buFont typeface="Arial" panose="020B0604020202020204" pitchFamily="34" charset="0"/>
              <a:buChar char="•"/>
            </a:pPr>
            <a:r>
              <a:rPr lang="en-US" sz="700" dirty="0" smtClean="0"/>
              <a:t>Click</a:t>
            </a:r>
            <a:r>
              <a:rPr lang="en-US" sz="700" baseline="0" dirty="0" smtClean="0"/>
              <a:t> on “new +” in the bottom left corner and select SQL Database.</a:t>
            </a:r>
          </a:p>
          <a:p>
            <a:pPr marL="171450" indent="-171450">
              <a:buFont typeface="Arial" panose="020B0604020202020204" pitchFamily="34" charset="0"/>
              <a:buChar char="•"/>
            </a:pPr>
            <a:r>
              <a:rPr lang="en-US" sz="700" baseline="0" dirty="0" smtClean="0"/>
              <a:t>Enter Database name and select source -&gt; Blank database.</a:t>
            </a:r>
          </a:p>
          <a:p>
            <a:pPr marL="171450" indent="-171450">
              <a:buFont typeface="Arial" panose="020B0604020202020204" pitchFamily="34" charset="0"/>
              <a:buChar char="•"/>
            </a:pPr>
            <a:r>
              <a:rPr lang="en-US" sz="700" baseline="0" dirty="0" smtClean="0"/>
              <a:t>Open up Pricing Tier and “Browse all pricing tiers”. Show the tiers and then select one. For instance “Basic”!</a:t>
            </a:r>
          </a:p>
          <a:p>
            <a:pPr marL="171450" indent="-171450">
              <a:buFont typeface="Arial" panose="020B0604020202020204" pitchFamily="34" charset="0"/>
              <a:buChar char="•"/>
            </a:pPr>
            <a:r>
              <a:rPr lang="en-US" sz="700" baseline="0" dirty="0" smtClean="0"/>
              <a:t>Click on Server and enter a name. Point out that the old (current) portal does not allow you to specify your own name for the server. Enter the data you wish for server.</a:t>
            </a:r>
          </a:p>
          <a:p>
            <a:pPr marL="171450" indent="-171450">
              <a:buFont typeface="Arial" panose="020B0604020202020204" pitchFamily="34" charset="0"/>
              <a:buChar char="•"/>
            </a:pPr>
            <a:r>
              <a:rPr lang="en-US" sz="700" baseline="0" dirty="0" smtClean="0"/>
              <a:t>Create. Let it create.</a:t>
            </a:r>
          </a:p>
          <a:p>
            <a:pPr marL="171450" indent="-171450">
              <a:buFont typeface="Arial" panose="020B0604020202020204" pitchFamily="34" charset="0"/>
              <a:buChar char="•"/>
            </a:pPr>
            <a:r>
              <a:rPr lang="en-US" sz="700" baseline="0" dirty="0" smtClean="0"/>
              <a:t>Show the database. Also click on properties and show the connection strings.</a:t>
            </a: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same database server from before…</a:t>
            </a:r>
          </a:p>
          <a:p>
            <a:endParaRPr lang="en-US" dirty="0" smtClean="0"/>
          </a:p>
          <a:p>
            <a:pPr marL="171450" indent="-171450">
              <a:buFont typeface="Arial" panose="020B0604020202020204" pitchFamily="34" charset="0"/>
              <a:buChar char="•"/>
            </a:pPr>
            <a:r>
              <a:rPr lang="en-US" sz="800" baseline="0" dirty="0" smtClean="0"/>
              <a:t>Back in the portal with the database from last demo, click on “Open in Visual Studio” and firewall. Show that it’s work in progress here. Then go to the old portal and configure firewall based on current IP. Reload this in the new portal and see the firewall rule there.</a:t>
            </a:r>
          </a:p>
          <a:p>
            <a:pPr marL="171450" indent="-171450">
              <a:buFont typeface="Arial" panose="020B0604020202020204" pitchFamily="34" charset="0"/>
              <a:buChar char="•"/>
            </a:pPr>
            <a:r>
              <a:rPr lang="en-US" sz="800" baseline="0" dirty="0" smtClean="0"/>
              <a:t>Click Open in Visual Studio and show the database</a:t>
            </a:r>
            <a:r>
              <a:rPr lang="en-US" sz="1200" baseline="0" dirty="0" smtClean="0"/>
              <a:t> from Visual Studio.</a:t>
            </a:r>
          </a:p>
          <a:p>
            <a:pPr marL="171450" indent="-171450">
              <a:buFont typeface="Arial" panose="020B0604020202020204" pitchFamily="34" charset="0"/>
              <a:buChar char="•"/>
            </a:pPr>
            <a:r>
              <a:rPr lang="en-US" sz="800" baseline="0" dirty="0" smtClean="0"/>
              <a:t>Open SSMS (SQL Server Management Studio) and the connect dialog</a:t>
            </a:r>
            <a:r>
              <a:rPr lang="en-US" sz="800" baseline="0" dirty="0" smtClean="0"/>
              <a:t>. (Note: It’s probably a good idea to run at least SQL Server Developer Edition on your local machine.)</a:t>
            </a:r>
            <a:endParaRPr lang="en-US" sz="800" baseline="0" dirty="0" smtClean="0"/>
          </a:p>
          <a:p>
            <a:pPr marL="171450" indent="-171450">
              <a:buFont typeface="Arial" panose="020B0604020202020204" pitchFamily="34" charset="0"/>
              <a:buChar char="•"/>
            </a:pPr>
            <a:r>
              <a:rPr lang="en-US" sz="800" baseline="0" dirty="0" smtClean="0"/>
              <a:t>Back in the portal again reopen the connection strings. This is a good place to find the exact credentials to connect to  your database!</a:t>
            </a:r>
          </a:p>
          <a:p>
            <a:pPr marL="171450" indent="-171450">
              <a:buFont typeface="Arial" panose="020B0604020202020204" pitchFamily="34" charset="0"/>
              <a:buChar char="•"/>
            </a:pPr>
            <a:r>
              <a:rPr lang="en-US" sz="800" baseline="0" dirty="0" smtClean="0"/>
              <a:t>In the connection string for ADO.NET copy your server name from the Server property “Server=</a:t>
            </a:r>
            <a:r>
              <a:rPr lang="en-US" sz="800" baseline="0" dirty="0" err="1" smtClean="0"/>
              <a:t>tcp</a:t>
            </a:r>
            <a:r>
              <a:rPr lang="en-US" sz="800" baseline="0" dirty="0" smtClean="0"/>
              <a:t>:{your server name},1433” and paste as Server name in SSMS.</a:t>
            </a:r>
          </a:p>
          <a:p>
            <a:pPr marL="171450" indent="-171450">
              <a:buFont typeface="Arial" panose="020B0604020202020204" pitchFamily="34" charset="0"/>
              <a:buChar char="•"/>
            </a:pPr>
            <a:r>
              <a:rPr lang="en-US" sz="800" baseline="0" dirty="0" smtClean="0"/>
              <a:t>Copy the User Id from the connection string “</a:t>
            </a:r>
            <a:r>
              <a:rPr lang="en-US" sz="800" baseline="0" dirty="0" err="1" smtClean="0"/>
              <a:t>Username@Servername</a:t>
            </a:r>
            <a:r>
              <a:rPr lang="en-US" sz="800" baseline="0" dirty="0" smtClean="0"/>
              <a:t>” and paste as Login in SSMS.</a:t>
            </a:r>
          </a:p>
          <a:p>
            <a:pPr marL="171450" indent="-171450">
              <a:buFont typeface="Arial" panose="020B0604020202020204" pitchFamily="34" charset="0"/>
              <a:buChar char="•"/>
            </a:pPr>
            <a:r>
              <a:rPr lang="en-US" sz="800" baseline="0" dirty="0" smtClean="0"/>
              <a:t>Type the password and connect.</a:t>
            </a:r>
          </a:p>
          <a:p>
            <a:pPr marL="171450" indent="-171450">
              <a:buFont typeface="Arial" panose="020B0604020202020204" pitchFamily="34" charset="0"/>
              <a:buChar char="•"/>
            </a:pPr>
            <a:r>
              <a:rPr lang="en-US" sz="800" baseline="0" dirty="0" smtClean="0"/>
              <a:t>Show that it is pretty much the same experience as before!</a:t>
            </a:r>
          </a:p>
          <a:p>
            <a:pPr marL="0" indent="0">
              <a:buFont typeface="Arial" panose="020B0604020202020204" pitchFamily="34" charset="0"/>
              <a:buNone/>
            </a:pPr>
            <a:endParaRPr lang="en-US" sz="800" baseline="0" dirty="0" smtClean="0"/>
          </a:p>
          <a:p>
            <a:pPr marL="171450" indent="-171450">
              <a:buFont typeface="Arial" panose="020B0604020202020204" pitchFamily="34" charset="0"/>
              <a:buChar char="•"/>
            </a:pPr>
            <a:r>
              <a:rPr lang="en-US" sz="800" baseline="0" dirty="0" smtClean="0"/>
              <a:t>From SSMS connect to a local SQL Server with a demo database</a:t>
            </a:r>
            <a:r>
              <a:rPr lang="en-US" sz="800" baseline="0" dirty="0" smtClean="0"/>
              <a:t>.</a:t>
            </a:r>
          </a:p>
          <a:p>
            <a:pPr marL="628650" lvl="1" indent="-171450">
              <a:buFont typeface="Arial" panose="020B0604020202020204" pitchFamily="34" charset="0"/>
              <a:buChar char="•"/>
            </a:pPr>
            <a:r>
              <a:rPr lang="en-US" sz="800" baseline="0" dirty="0" smtClean="0"/>
              <a:t>For </a:t>
            </a:r>
            <a:r>
              <a:rPr lang="en-US" sz="800" baseline="0" dirty="0" smtClean="0"/>
              <a:t>instance you can use </a:t>
            </a:r>
            <a:r>
              <a:rPr lang="en-US" sz="800" baseline="0" dirty="0" err="1" smtClean="0"/>
              <a:t>Adventureworks</a:t>
            </a:r>
            <a:r>
              <a:rPr lang="en-US" sz="800" baseline="0" dirty="0" smtClean="0"/>
              <a:t> demo database: http://</a:t>
            </a:r>
            <a:r>
              <a:rPr lang="en-US" sz="800" baseline="0" dirty="0" smtClean="0"/>
              <a:t>msftdbprodsamples.codeplex.com.</a:t>
            </a:r>
          </a:p>
          <a:p>
            <a:pPr marL="628650" lvl="1" indent="-171450">
              <a:buFont typeface="Arial" panose="020B0604020202020204" pitchFamily="34" charset="0"/>
              <a:buChar char="•"/>
            </a:pPr>
            <a:r>
              <a:rPr lang="en-US" sz="800" baseline="0" dirty="0" smtClean="0"/>
              <a:t>What you will need to do in this case is deploy the Azure version of </a:t>
            </a:r>
            <a:r>
              <a:rPr lang="en-US" sz="800" baseline="0" dirty="0" err="1" smtClean="0"/>
              <a:t>Adventureworks</a:t>
            </a:r>
            <a:r>
              <a:rPr lang="en-US" sz="800" baseline="0" dirty="0" smtClean="0"/>
              <a:t> to an Azure Database. Export this database and Import the same on premise. Then you can use this on premise version to migrate back to Azure as a demo.</a:t>
            </a:r>
          </a:p>
          <a:p>
            <a:pPr marL="628650" lvl="1" indent="-171450">
              <a:buFont typeface="Arial" panose="020B0604020202020204" pitchFamily="34" charset="0"/>
              <a:buChar char="•"/>
            </a:pPr>
            <a:r>
              <a:rPr lang="en-US" sz="800" baseline="0" dirty="0" smtClean="0"/>
              <a:t>If you encounter issues with compatibility you can consult the </a:t>
            </a:r>
            <a:r>
              <a:rPr lang="en-US" sz="1200" kern="1200" dirty="0" smtClean="0">
                <a:solidFill>
                  <a:schemeClr val="tx1"/>
                </a:solidFill>
                <a:effectLst/>
                <a:latin typeface="+mn-lt"/>
                <a:ea typeface="+mn-ea"/>
                <a:cs typeface="+mn-cs"/>
              </a:rPr>
              <a:t>SQL Azure Migration Wizard</a:t>
            </a:r>
            <a:r>
              <a:rPr lang="en-US" sz="1200" kern="1200" baseline="0" dirty="0" smtClean="0">
                <a:solidFill>
                  <a:schemeClr val="tx1"/>
                </a:solidFill>
                <a:effectLst/>
                <a:latin typeface="+mn-lt"/>
                <a:ea typeface="+mn-ea"/>
                <a:cs typeface="+mn-cs"/>
              </a:rPr>
              <a:t> on </a:t>
            </a:r>
            <a:r>
              <a:rPr lang="en-US" sz="1200" kern="1200" dirty="0" err="1" smtClean="0">
                <a:solidFill>
                  <a:schemeClr val="tx1"/>
                </a:solidFill>
                <a:effectLst/>
                <a:latin typeface="+mn-lt"/>
                <a:ea typeface="+mn-ea"/>
                <a:cs typeface="+mn-cs"/>
              </a:rPr>
              <a:t>CodePlex</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http://sqlazuremw.codeplex.com/</a:t>
            </a:r>
            <a:r>
              <a:rPr lang="en-US"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idea here is to use SSMS to simply fire off a compatible database migration from a SQL Server to Azure SQL Database.</a:t>
            </a:r>
            <a:endParaRPr lang="en-US" sz="800" baseline="0" dirty="0" smtClean="0"/>
          </a:p>
          <a:p>
            <a:pPr marL="171450" indent="-171450">
              <a:buFont typeface="Arial" panose="020B0604020202020204" pitchFamily="34" charset="0"/>
              <a:buChar char="•"/>
            </a:pPr>
            <a:r>
              <a:rPr lang="en-US" sz="800" baseline="0" dirty="0" smtClean="0"/>
              <a:t>Right click on the database -&gt; Tasks -&gt; Deploy Database to ‘Windows’ Azure SQL Database.</a:t>
            </a:r>
          </a:p>
          <a:p>
            <a:pPr marL="171450" indent="-171450">
              <a:buFont typeface="Arial" panose="020B0604020202020204" pitchFamily="34" charset="0"/>
              <a:buChar char="•"/>
            </a:pPr>
            <a:r>
              <a:rPr lang="en-US" sz="800" baseline="0" dirty="0" smtClean="0"/>
              <a:t>Go through the wizard and deploy.</a:t>
            </a:r>
          </a:p>
          <a:p>
            <a:pPr marL="171450" indent="-171450">
              <a:buFont typeface="Arial" panose="020B0604020202020204" pitchFamily="34" charset="0"/>
              <a:buChar char="•"/>
            </a:pPr>
            <a:r>
              <a:rPr lang="en-US" sz="800" baseline="0" dirty="0" smtClean="0"/>
              <a:t>Using SSMS open up the database in Azure!</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a:t>
            </a:r>
            <a:r>
              <a:rPr lang="en-US" baseline="0" dirty="0" smtClean="0"/>
              <a:t>server.</a:t>
            </a:r>
          </a:p>
          <a:p>
            <a:endParaRPr lang="en-US" baseline="0" dirty="0" smtClean="0"/>
          </a:p>
          <a:p>
            <a:r>
              <a:rPr lang="en-US" baseline="0" dirty="0" smtClean="0"/>
              <a:t>Preparation:</a:t>
            </a:r>
          </a:p>
          <a:p>
            <a:pPr marL="171450" indent="-171450">
              <a:buFont typeface="Arial" panose="020B0604020202020204" pitchFamily="34" charset="0"/>
              <a:buChar char="•"/>
            </a:pPr>
            <a:r>
              <a:rPr lang="en-US" baseline="0" dirty="0" smtClean="0"/>
              <a:t>In SSMS right-click your database and choose -&gt; Tasks -&gt; Extract data-tier application.</a:t>
            </a:r>
          </a:p>
          <a:p>
            <a:pPr marL="171450" indent="-171450">
              <a:buFont typeface="Arial" panose="020B0604020202020204" pitchFamily="34" charset="0"/>
              <a:buChar char="•"/>
            </a:pPr>
            <a:r>
              <a:rPr lang="en-US" baseline="0" dirty="0" smtClean="0"/>
              <a:t>Follow the wizard to export your .</a:t>
            </a:r>
            <a:r>
              <a:rPr lang="en-US" baseline="0" dirty="0" err="1" smtClean="0"/>
              <a:t>dacpac</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Demo:</a:t>
            </a:r>
          </a:p>
          <a:p>
            <a:pPr marL="171450" indent="-171450">
              <a:buFont typeface="Arial" panose="020B0604020202020204" pitchFamily="34" charset="0"/>
              <a:buChar char="•"/>
            </a:pPr>
            <a:r>
              <a:rPr lang="en-US" baseline="0" dirty="0" smtClean="0"/>
              <a:t>In SSMS connect to your SQL Database Server in Azure.</a:t>
            </a:r>
          </a:p>
          <a:p>
            <a:pPr marL="171450" indent="-171450">
              <a:buFont typeface="Arial" panose="020B0604020202020204" pitchFamily="34" charset="0"/>
              <a:buChar char="•"/>
            </a:pPr>
            <a:r>
              <a:rPr lang="en-US" baseline="0" dirty="0" smtClean="0"/>
              <a:t>Right click “Databases” -&gt; “Deploy</a:t>
            </a:r>
            <a:r>
              <a:rPr lang="en-US" baseline="0" dirty="0"/>
              <a:t> </a:t>
            </a:r>
            <a:r>
              <a:rPr lang="en-US" baseline="0" dirty="0" smtClean="0"/>
              <a:t>data-tier Application…”.</a:t>
            </a:r>
          </a:p>
          <a:p>
            <a:pPr marL="171450" indent="-171450">
              <a:buFont typeface="Arial" panose="020B0604020202020204" pitchFamily="34" charset="0"/>
              <a:buChar char="•"/>
            </a:pPr>
            <a:r>
              <a:rPr lang="en-US" baseline="0" dirty="0" smtClean="0"/>
              <a:t>Follow the wizard and select your .</a:t>
            </a:r>
            <a:r>
              <a:rPr lang="en-US" baseline="0" dirty="0" err="1" smtClean="0"/>
              <a:t>dacpac</a:t>
            </a:r>
            <a:r>
              <a:rPr lang="en-US" baseline="0" dirty="0" smtClean="0"/>
              <a:t>.</a:t>
            </a:r>
          </a:p>
          <a:p>
            <a:pPr marL="171450" indent="-171450">
              <a:buFont typeface="Arial" panose="020B0604020202020204" pitchFamily="34" charset="0"/>
              <a:buChar char="•"/>
            </a:pPr>
            <a:r>
              <a:rPr lang="en-US" baseline="0" dirty="0" smtClean="0"/>
              <a:t>Deploy the database.</a:t>
            </a:r>
          </a:p>
          <a:p>
            <a:pPr marL="171450" indent="-171450">
              <a:buFont typeface="Arial" panose="020B0604020202020204" pitchFamily="34" charset="0"/>
              <a:buChar char="•"/>
            </a:pPr>
            <a:r>
              <a:rPr lang="en-US" baseline="0" dirty="0" smtClean="0"/>
              <a:t>You now have a database in Azure but no data deployed to it. In order to do that instead use a .</a:t>
            </a:r>
            <a:r>
              <a:rPr lang="en-US" baseline="0" dirty="0" err="1" smtClean="0"/>
              <a:t>bacpac</a:t>
            </a:r>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Use http://portal.azure.com</a:t>
            </a:r>
            <a:endParaRPr lang="en-US" baseline="0" dirty="0" smtClean="0"/>
          </a:p>
          <a:p>
            <a:pPr marL="171450" indent="-171450">
              <a:buFont typeface="Arial" panose="020B0604020202020204" pitchFamily="34" charset="0"/>
              <a:buChar char="•"/>
            </a:pPr>
            <a:r>
              <a:rPr lang="en-US" baseline="0" dirty="0" smtClean="0"/>
              <a:t>Enter Marketplace.</a:t>
            </a:r>
          </a:p>
          <a:p>
            <a:pPr marL="171450" indent="-171450">
              <a:buFont typeface="Arial" panose="020B0604020202020204" pitchFamily="34" charset="0"/>
              <a:buChar char="•"/>
            </a:pPr>
            <a:r>
              <a:rPr lang="en-US" baseline="0" dirty="0" smtClean="0"/>
              <a:t>Select Data -&gt; SQL Server -&gt; Any SQL VM you like. For example “SQL Server 2012 SP2 on Windows Server 2012”. Click create.</a:t>
            </a:r>
          </a:p>
          <a:p>
            <a:pPr marL="171450" indent="-171450">
              <a:buFont typeface="Arial" panose="020B0604020202020204" pitchFamily="34" charset="0"/>
              <a:buChar char="•"/>
            </a:pPr>
            <a:r>
              <a:rPr lang="en-US" baseline="0" dirty="0" smtClean="0"/>
              <a:t>Show Pricing tier (including all pricing tiers) and other creation options and settings.</a:t>
            </a:r>
          </a:p>
          <a:p>
            <a:pPr marL="171450" indent="-171450">
              <a:buFont typeface="Arial" panose="020B0604020202020204" pitchFamily="34" charset="0"/>
              <a:buChar char="•"/>
            </a:pPr>
            <a:r>
              <a:rPr lang="en-US" baseline="0" dirty="0" smtClean="0"/>
              <a:t>Deploy it!</a:t>
            </a:r>
          </a:p>
          <a:p>
            <a:pPr marL="0" indent="0">
              <a:buFont typeface="Arial" panose="020B0604020202020204" pitchFamily="34" charset="0"/>
              <a:buNone/>
            </a:pPr>
            <a:r>
              <a:rPr lang="en-US" baseline="0" dirty="0" smtClean="0"/>
              <a:t>(Don’t forget to delete it or at least stop it later to reduce cost on your Azure account.)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94364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85</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slides is a walk through of the basic features of</a:t>
            </a:r>
            <a:r>
              <a:rPr lang="en-US" baseline="0" dirty="0" smtClean="0"/>
              <a:t> Azure Search.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92</a:t>
            </a:fld>
            <a:endParaRPr lang="en-US"/>
          </a:p>
        </p:txBody>
      </p:sp>
    </p:spTree>
    <p:extLst>
      <p:ext uri="{BB962C8B-B14F-4D97-AF65-F5344CB8AC3E}">
        <p14:creationId xmlns:p14="http://schemas.microsoft.com/office/powerpoint/2010/main" val="25113383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93</a:t>
            </a:fld>
            <a:endParaRPr lang="en-US"/>
          </a:p>
        </p:txBody>
      </p:sp>
    </p:spTree>
    <p:extLst>
      <p:ext uri="{BB962C8B-B14F-4D97-AF65-F5344CB8AC3E}">
        <p14:creationId xmlns:p14="http://schemas.microsoft.com/office/powerpoint/2010/main" val="181037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108</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123</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124</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147</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163</a:t>
            </a:fld>
            <a:endParaRPr lang="en-US"/>
          </a:p>
        </p:txBody>
      </p:sp>
    </p:spTree>
    <p:extLst>
      <p:ext uri="{BB962C8B-B14F-4D97-AF65-F5344CB8AC3E}">
        <p14:creationId xmlns:p14="http://schemas.microsoft.com/office/powerpoint/2010/main" val="319675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2015-01-20</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2015-01-20</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1/20/2015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2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40"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64"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88"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12"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36"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60"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1/20/2015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1/20/2015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16"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46.emf"/><Relationship Id="rId4" Type="http://schemas.openxmlformats.org/officeDocument/2006/relationships/notesSlide" Target="../notesSlides/notesSlide73.xml"/><Relationship Id="rId9" Type="http://schemas.microsoft.com/office/2007/relationships/hdphoto" Target="../media/hdphoto5.wdp"/></Relationships>
</file>

<file path=ppt/slides/_rels/slide10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74.xml"/><Relationship Id="rId4"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notesSlide" Target="../notesSlides/notesSlide75.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6.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7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4.xml"/><Relationship Id="rId4"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5.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8.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6.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11.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notesSlide" Target="../notesSlides/notesSlide1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package" Target="../embeddings/Microsoft_Visio_Drawing1.vsdx"/></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package" Target="../embeddings/Microsoft_Visio_Drawing2.vsdx"/></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1.emf"/></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0.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7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3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8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612"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181</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Server and a SQL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smtClean="0"/>
              <a:t>Connect from on premise</a:t>
            </a:r>
          </a:p>
          <a:p>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29"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5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err="1" smtClean="0">
                <a:latin typeface="+mj-lt"/>
              </a:rPr>
              <a:t>Overview</a:t>
            </a:r>
            <a:r>
              <a:rPr lang="sv-SE" sz="4400" dirty="0" smtClean="0">
                <a:latin typeface="+mj-lt"/>
              </a:rPr>
              <a:t> of DocumentDB in the portal</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6048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4"/>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pic>
        <p:nvPicPr>
          <p:cNvPr id="5" name="Picture 4"/>
          <p:cNvPicPr>
            <a:picLocks noChangeAspect="1"/>
          </p:cNvPicPr>
          <p:nvPr/>
        </p:nvPicPr>
        <p:blipFill>
          <a:blip r:embed="rId4"/>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7502</TotalTime>
  <Words>16725</Words>
  <Application>Microsoft Office PowerPoint</Application>
  <PresentationFormat>Widescreen</PresentationFormat>
  <Paragraphs>2855</Paragraphs>
  <Slides>193</Slides>
  <Notes>118</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193</vt:i4>
      </vt:variant>
    </vt:vector>
  </HeadingPairs>
  <TitlesOfParts>
    <vt:vector size="218"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464</cp:revision>
  <cp:lastPrinted>2014-03-26T17:46:13Z</cp:lastPrinted>
  <dcterms:created xsi:type="dcterms:W3CDTF">2014-03-19T23:21:38Z</dcterms:created>
  <dcterms:modified xsi:type="dcterms:W3CDTF">2015-01-20T13:15:16Z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